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E3263-BEB1-FEE3-08E5-F59FA20A3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3EB26-1BD1-A097-5AF1-AA2F44D77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517B1-2AB7-8C7E-CE72-CFB8CA165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9B6E-128A-4CF3-BFDB-751CA4AF02B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3790A-6DE8-8D20-410B-6DF5F4A2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6054B-9593-2F33-C25B-97879FD4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7B80-97A0-49BC-9F78-5FD02DCA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8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FD4BC-4354-3450-DFE5-D32932885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6A6CC-1289-B852-A596-F7430F5D4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3234B-C92B-9F11-0322-CC375517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9B6E-128A-4CF3-BFDB-751CA4AF02B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71AA1-DD35-59B5-6EFB-4F146B4F5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91280-9BAE-6489-3A40-52252F86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7B80-97A0-49BC-9F78-5FD02DCA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AECA7B-652B-3818-CE37-4062F2E94D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3E07F-24F1-942F-FDAB-BE2ABFBDC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345A-63F5-4E5D-0EAF-E58E1072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9B6E-128A-4CF3-BFDB-751CA4AF02B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9D3B4-AC75-467A-AFE9-19117AC7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EFE06-685E-CE94-F486-C7245D19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7B80-97A0-49BC-9F78-5FD02DCA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64C68-8C82-F95B-3B96-620BA4D3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BD37D-269A-AB74-679F-C51AF5828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2FCBF-46B8-B51D-278F-0E73E219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9B6E-128A-4CF3-BFDB-751CA4AF02B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EB585-E026-7188-1135-83DC9C05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9327E-289E-6E4C-4468-3CE3BE79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7B80-97A0-49BC-9F78-5FD02DCA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7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8A194-9D08-8B34-3A48-0E965342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53269-548B-BD61-B6EE-8617D48A3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6FBDF-C4B4-BF1D-61B7-83E4B1726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9B6E-128A-4CF3-BFDB-751CA4AF02B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1F1E9-31EF-E863-C6AA-25C5386FF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07D17-5F2C-1BED-871A-D5141552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7B80-97A0-49BC-9F78-5FD02DCA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1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DF4D-4A1B-F19F-0B15-A09E472C5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5239C-3B51-85AD-F87A-D78B29A53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08E90-1DF4-4823-2299-2BD52D128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4D78F-62B1-B67F-8C91-5A4AA103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9B6E-128A-4CF3-BFDB-751CA4AF02B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A7C9D-F4B8-0AFD-A39B-430089AA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052B1-6684-4C12-08DB-9AC93123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7B80-97A0-49BC-9F78-5FD02DCA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1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36E5-E2C1-0F99-72C8-22D3B84D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0F67D-4BB5-6830-598F-FC9FAE49A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09203-A850-0BB6-5952-6631873AE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0DE30-80F6-BFAF-B7A2-1E561900B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43F400-6D6B-F7CA-52D0-B25BEFB15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410E8A-7C5B-C318-7243-A37D7350F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9B6E-128A-4CF3-BFDB-751CA4AF02B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A6D9A3-907A-10EE-DA61-60517A1B2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F71F85-611F-9A0A-1DB1-0877285B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7B80-97A0-49BC-9F78-5FD02DCA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A3D75-A2DB-0833-035D-F66103872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FBFD85-7148-0162-5CEA-E1DBD1F14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9B6E-128A-4CF3-BFDB-751CA4AF02B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41E00F-039A-A8C6-7E69-B51D5994A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788B4-1365-904D-D63D-F17E27A2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7B80-97A0-49BC-9F78-5FD02DCA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6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CF2517-DE4F-A5F7-D898-0C9279F0D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9B6E-128A-4CF3-BFDB-751CA4AF02B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F508AE-2198-FA25-E3D6-8F94FB569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79110-4E56-F6CB-CDF8-BB72E6FBE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7B80-97A0-49BC-9F78-5FD02DCA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4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C6710-01BD-B7D9-F188-D0E778ED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E6D7B-4B59-0915-167D-C471452AB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9B56F-CFFF-2F25-627C-4D98C1152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62102-427C-4A01-83D0-00C99AA5B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9B6E-128A-4CF3-BFDB-751CA4AF02B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920F0-9122-5BF0-87BA-A3CB8D83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0A1AC-CFB0-5442-090B-84D3E0B6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7B80-97A0-49BC-9F78-5FD02DCA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4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7EF5B-580C-B571-5254-77174756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DAA3C1-5913-CA31-EF89-6F63AB48A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2C6A4-3BA7-B98B-9CFF-EC4B43219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7677A-091C-6582-8FC1-2D5501E07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9B6E-128A-4CF3-BFDB-751CA4AF02B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A1571-E808-22F1-891A-693803DC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A3DEF-99D1-98A8-DF5C-53EC4DD3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7B80-97A0-49BC-9F78-5FD02DCA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7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352919-AF2B-0FEF-74FA-68A5C93D7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ABEF9-DC01-A6DA-75A9-81DC0719F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F788A-1F89-6762-B355-7D3A5171FA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09B6E-128A-4CF3-BFDB-751CA4AF02B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66345-4F83-9D81-6959-924C09FF1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1E142-ADE2-FC2F-88BE-6739F4AFC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D7B80-97A0-49BC-9F78-5FD02DCA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7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rs.gov/individuals/tax-withholding-estimator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8BCE27-AA32-05AD-4809-623B6F9B85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8269" y="0"/>
            <a:ext cx="8835461" cy="676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87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57A0189A-F498-2324-B782-2F50DFE9BBB2}"/>
              </a:ext>
            </a:extLst>
          </p:cNvPr>
          <p:cNvSpPr txBox="1"/>
          <p:nvPr/>
        </p:nvSpPr>
        <p:spPr>
          <a:xfrm>
            <a:off x="10930856" y="6487149"/>
            <a:ext cx="1232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#payrollweek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48CE5F4-D5BE-B9F6-FF05-831612624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717" y="383331"/>
            <a:ext cx="3370566" cy="6983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6000" b="1" dirty="0">
                <a:solidFill>
                  <a:srgbClr val="54264E"/>
                </a:solidFill>
                <a:latin typeface="+mn-lt"/>
                <a:ea typeface="+mj-ea"/>
                <a:cs typeface="+mj-cs"/>
              </a:rPr>
              <a:t>Questions</a:t>
            </a:r>
            <a:endParaRPr lang="en-US" altLang="en-US" sz="5400" b="1" dirty="0">
              <a:solidFill>
                <a:srgbClr val="54264E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Text Box 23">
            <a:extLst>
              <a:ext uri="{FF2B5EF4-FFF2-40B4-BE49-F238E27FC236}">
                <a16:creationId xmlns:a16="http://schemas.microsoft.com/office/drawing/2014/main" id="{C6461DDC-DEAD-A1B4-3EA4-5BA62B2A5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65" y="1487854"/>
            <a:ext cx="426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/>
              <a:t>1. What is gross pay?</a:t>
            </a:r>
          </a:p>
        </p:txBody>
      </p:sp>
      <p:sp>
        <p:nvSpPr>
          <p:cNvPr id="5" name="Text Box 24">
            <a:extLst>
              <a:ext uri="{FF2B5EF4-FFF2-40B4-BE49-F238E27FC236}">
                <a16:creationId xmlns:a16="http://schemas.microsoft.com/office/drawing/2014/main" id="{85F60C89-17FD-04D6-D82C-2D74F1BA2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65" y="3139072"/>
            <a:ext cx="510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/>
              <a:t>2. What is net pay?</a:t>
            </a:r>
          </a:p>
        </p:txBody>
      </p:sp>
      <p:sp>
        <p:nvSpPr>
          <p:cNvPr id="6" name="Text Box 25">
            <a:extLst>
              <a:ext uri="{FF2B5EF4-FFF2-40B4-BE49-F238E27FC236}">
                <a16:creationId xmlns:a16="http://schemas.microsoft.com/office/drawing/2014/main" id="{B8B2153D-84AE-5EF7-DEDD-2CCAA8853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65" y="4678933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/>
              <a:t>3. True or False?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3EDA4CF7-10D2-B223-1210-689732034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141" y="5202808"/>
            <a:ext cx="87458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/>
              <a:t>	Your paycheck = Total hours worked x rate of pay?</a:t>
            </a:r>
            <a:endParaRPr lang="en-US" altLang="en-US" sz="2800" dirty="0"/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id="{F487654D-4DC1-1F63-6ABA-FCAD78CDC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565" y="2098355"/>
            <a:ext cx="101516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i="1" dirty="0">
                <a:solidFill>
                  <a:srgbClr val="00B050"/>
                </a:solidFill>
              </a:rPr>
              <a:t>The total amount of money earned before deductions are made.</a:t>
            </a: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D3E22A72-BECB-BFC6-39A0-33D520EFF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565" y="3662947"/>
            <a:ext cx="10553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i="1" dirty="0">
                <a:solidFill>
                  <a:srgbClr val="00B050"/>
                </a:solidFill>
              </a:rPr>
              <a:t>The amount you earn after all deductions are made from gross pay.</a:t>
            </a:r>
          </a:p>
        </p:txBody>
      </p:sp>
      <p:sp>
        <p:nvSpPr>
          <p:cNvPr id="10" name="Text Box 29">
            <a:extLst>
              <a:ext uri="{FF2B5EF4-FFF2-40B4-BE49-F238E27FC236}">
                <a16:creationId xmlns:a16="http://schemas.microsoft.com/office/drawing/2014/main" id="{DF82B1F1-08F8-F728-BDA7-A62A70C51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565" y="5788582"/>
            <a:ext cx="1055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 dirty="0">
                <a:solidFill>
                  <a:srgbClr val="00B050"/>
                </a:solidFill>
              </a:rPr>
              <a:t>False, deductions must still be made.</a:t>
            </a:r>
          </a:p>
        </p:txBody>
      </p:sp>
    </p:spTree>
    <p:extLst>
      <p:ext uri="{BB962C8B-B14F-4D97-AF65-F5344CB8AC3E}">
        <p14:creationId xmlns:p14="http://schemas.microsoft.com/office/powerpoint/2010/main" val="335687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20B16517-9059-B35B-6846-E6369412A30B}"/>
              </a:ext>
            </a:extLst>
          </p:cNvPr>
          <p:cNvSpPr txBox="1"/>
          <p:nvPr/>
        </p:nvSpPr>
        <p:spPr>
          <a:xfrm>
            <a:off x="10930856" y="6487149"/>
            <a:ext cx="1232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#payrollweek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2C01872-B45F-E3EE-0944-6DDCB19EE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142" y="1782764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/>
              <a:t>4. Name 2 mandatory deductions.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EF1F927A-F152-A480-C90B-3B80F8BBD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142" y="4038601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/>
              <a:t>5. Name 3 other deductions.</a:t>
            </a:r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7C0FD601-A7E6-2A7E-BECB-00370B4CC9AB}"/>
              </a:ext>
            </a:extLst>
          </p:cNvPr>
          <p:cNvGrpSpPr>
            <a:grpSpLocks/>
          </p:cNvGrpSpPr>
          <p:nvPr/>
        </p:nvGrpSpPr>
        <p:grpSpPr bwMode="auto">
          <a:xfrm>
            <a:off x="990100" y="2438400"/>
            <a:ext cx="8699508" cy="1600200"/>
            <a:chOff x="288" y="1296"/>
            <a:chExt cx="5480" cy="1008"/>
          </a:xfrm>
        </p:grpSpPr>
        <p:sp>
          <p:nvSpPr>
            <p:cNvPr id="6" name="Text Box 8">
              <a:extLst>
                <a:ext uri="{FF2B5EF4-FFF2-40B4-BE49-F238E27FC236}">
                  <a16:creationId xmlns:a16="http://schemas.microsoft.com/office/drawing/2014/main" id="{EE740A52-EC82-A8B7-8D56-046D3C581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304"/>
              <a:ext cx="2496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altLang="en-US" sz="2800" b="1" i="1" dirty="0">
                  <a:solidFill>
                    <a:srgbClr val="00B050"/>
                  </a:solidFill>
                </a:rPr>
                <a:t>Federal income tax</a:t>
              </a:r>
            </a:p>
            <a:p>
              <a:pPr>
                <a:buFontTx/>
                <a:buChar char="•"/>
              </a:pPr>
              <a:r>
                <a:rPr lang="en-US" altLang="en-US" sz="2800" b="1" i="1" dirty="0">
                  <a:solidFill>
                    <a:srgbClr val="00B050"/>
                  </a:solidFill>
                </a:rPr>
                <a:t>State income tax</a:t>
              </a:r>
            </a:p>
            <a:p>
              <a:pPr>
                <a:buFontTx/>
                <a:buChar char="•"/>
              </a:pPr>
              <a:r>
                <a:rPr lang="en-US" altLang="en-US" sz="2800" b="1" i="1" dirty="0">
                  <a:solidFill>
                    <a:srgbClr val="00B050"/>
                  </a:solidFill>
                </a:rPr>
                <a:t>Local income tax</a:t>
              </a:r>
            </a:p>
          </p:txBody>
        </p:sp>
        <p:sp>
          <p:nvSpPr>
            <p:cNvPr id="7" name="Text Box 11">
              <a:extLst>
                <a:ext uri="{FF2B5EF4-FFF2-40B4-BE49-F238E27FC236}">
                  <a16:creationId xmlns:a16="http://schemas.microsoft.com/office/drawing/2014/main" id="{CB0589B9-0B60-B1F6-4EB3-7380ED1F1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" y="1296"/>
              <a:ext cx="2352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altLang="en-US" sz="2800" b="1" i="1" dirty="0">
                  <a:solidFill>
                    <a:srgbClr val="00B050"/>
                  </a:solidFill>
                </a:rPr>
                <a:t>Social Security tax</a:t>
              </a:r>
            </a:p>
            <a:p>
              <a:pPr>
                <a:buFontTx/>
                <a:buChar char="•"/>
              </a:pPr>
              <a:r>
                <a:rPr lang="en-US" altLang="en-US" sz="2800" b="1" i="1" dirty="0">
                  <a:solidFill>
                    <a:srgbClr val="00B050"/>
                  </a:solidFill>
                </a:rPr>
                <a:t>Medicare tax</a:t>
              </a:r>
              <a:endParaRPr lang="en-US" altLang="en-US" sz="2800" b="1" dirty="0">
                <a:solidFill>
                  <a:srgbClr val="00B050"/>
                </a:solidFill>
              </a:endParaRPr>
            </a:p>
            <a:p>
              <a:pPr>
                <a:spcBef>
                  <a:spcPct val="50000"/>
                </a:spcBef>
              </a:pPr>
              <a:endParaRPr lang="en-US" altLang="en-US" sz="2800" dirty="0"/>
            </a:p>
          </p:txBody>
        </p:sp>
      </p:grpSp>
      <p:grpSp>
        <p:nvGrpSpPr>
          <p:cNvPr id="8" name="Group 14">
            <a:extLst>
              <a:ext uri="{FF2B5EF4-FFF2-40B4-BE49-F238E27FC236}">
                <a16:creationId xmlns:a16="http://schemas.microsoft.com/office/drawing/2014/main" id="{C57ED7ED-0E41-B366-1E4D-955E02B4022B}"/>
              </a:ext>
            </a:extLst>
          </p:cNvPr>
          <p:cNvGrpSpPr>
            <a:grpSpLocks/>
          </p:cNvGrpSpPr>
          <p:nvPr/>
        </p:nvGrpSpPr>
        <p:grpSpPr bwMode="auto">
          <a:xfrm>
            <a:off x="990100" y="4615656"/>
            <a:ext cx="9582156" cy="2046288"/>
            <a:chOff x="336" y="3072"/>
            <a:chExt cx="6036" cy="1289"/>
          </a:xfrm>
        </p:grpSpPr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7CC1DED2-4999-7A9D-5A4E-739EF8B93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072"/>
              <a:ext cx="3216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altLang="en-US" sz="2800" b="1" i="1" dirty="0">
                  <a:solidFill>
                    <a:srgbClr val="00B050"/>
                  </a:solidFill>
                </a:rPr>
                <a:t>Life insurance </a:t>
              </a:r>
            </a:p>
            <a:p>
              <a:pPr>
                <a:buFontTx/>
                <a:buChar char="•"/>
              </a:pPr>
              <a:r>
                <a:rPr lang="en-US" altLang="en-US" sz="2800" b="1" i="1" dirty="0">
                  <a:solidFill>
                    <a:srgbClr val="00B050"/>
                  </a:solidFill>
                </a:rPr>
                <a:t>Disability insurance </a:t>
              </a:r>
            </a:p>
            <a:p>
              <a:pPr>
                <a:buFontTx/>
                <a:buChar char="•"/>
              </a:pPr>
              <a:r>
                <a:rPr lang="en-US" altLang="en-US" sz="2800" b="1" i="1" dirty="0">
                  <a:solidFill>
                    <a:srgbClr val="00B050"/>
                  </a:solidFill>
                </a:rPr>
                <a:t>Medical insurance </a:t>
              </a: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0CFBE6D6-1F0F-E671-AF8E-9F0BA09C8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4" y="3081"/>
              <a:ext cx="2928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altLang="en-US" sz="2800" b="1" i="1" dirty="0">
                  <a:solidFill>
                    <a:srgbClr val="00B050"/>
                  </a:solidFill>
                </a:rPr>
                <a:t>Dental insurance</a:t>
              </a:r>
            </a:p>
            <a:p>
              <a:pPr>
                <a:buFontTx/>
                <a:buChar char="•"/>
              </a:pPr>
              <a:r>
                <a:rPr lang="en-US" altLang="en-US" sz="2800" b="1" i="1" dirty="0">
                  <a:solidFill>
                    <a:srgbClr val="00B050"/>
                  </a:solidFill>
                </a:rPr>
                <a:t>Retirement savings plan</a:t>
              </a:r>
            </a:p>
            <a:p>
              <a:pPr>
                <a:buFontTx/>
                <a:buChar char="•"/>
              </a:pPr>
              <a:r>
                <a:rPr lang="en-US" altLang="en-US" sz="2800" b="1" i="1" dirty="0">
                  <a:solidFill>
                    <a:srgbClr val="00B050"/>
                  </a:solidFill>
                </a:rPr>
                <a:t>Contributions to charity</a:t>
              </a:r>
            </a:p>
            <a:p>
              <a:pPr>
                <a:spcBef>
                  <a:spcPct val="50000"/>
                </a:spcBef>
              </a:pPr>
              <a:endParaRPr lang="en-US" altLang="en-US" sz="2800" dirty="0"/>
            </a:p>
          </p:txBody>
        </p:sp>
      </p:grpSp>
      <p:sp>
        <p:nvSpPr>
          <p:cNvPr id="11" name="Rectangle 9">
            <a:extLst>
              <a:ext uri="{FF2B5EF4-FFF2-40B4-BE49-F238E27FC236}">
                <a16:creationId xmlns:a16="http://schemas.microsoft.com/office/drawing/2014/main" id="{0BC2D038-D116-C36D-BF78-D89A46658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6947" y="388861"/>
            <a:ext cx="6797112" cy="6983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6000" b="1" dirty="0">
                <a:solidFill>
                  <a:srgbClr val="54264E"/>
                </a:solidFill>
                <a:latin typeface="+mn-lt"/>
                <a:ea typeface="+mj-ea"/>
                <a:cs typeface="+mj-cs"/>
              </a:rPr>
              <a:t>Questions</a:t>
            </a:r>
            <a:r>
              <a:rPr lang="en-US" altLang="en-US" sz="5400" b="1" dirty="0">
                <a:solidFill>
                  <a:srgbClr val="54264E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altLang="en-US" sz="5400" b="1" i="1" dirty="0">
                <a:solidFill>
                  <a:srgbClr val="54264E"/>
                </a:solidFill>
                <a:latin typeface="+mn-lt"/>
                <a:ea typeface="+mj-ea"/>
                <a:cs typeface="+mj-cs"/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178282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8F293F2C-7B02-C1B8-E902-605DC36EECC6}"/>
              </a:ext>
            </a:extLst>
          </p:cNvPr>
          <p:cNvSpPr txBox="1"/>
          <p:nvPr/>
        </p:nvSpPr>
        <p:spPr>
          <a:xfrm>
            <a:off x="10930856" y="6487149"/>
            <a:ext cx="1232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#payrollweek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10ADB3-DAC7-CE62-E8CF-BBF6F009C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90" y="125892"/>
            <a:ext cx="10058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54264E"/>
                </a:solidFill>
              </a:rPr>
              <a:t>Calculating a Paycheck #1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EB751436-C16F-8EBF-9A7A-50787CC9A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282" y="1135062"/>
            <a:ext cx="118312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C000"/>
                </a:solidFill>
              </a:rPr>
              <a:t>Imagine you are a new employee at a Gourmet Coffee Shop.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95ABF15A-8E95-9F8C-BE5D-3D8F7B349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72" y="2089466"/>
            <a:ext cx="5598369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33363" indent="-233363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rgbClr val="54264E"/>
                </a:solidFill>
              </a:rPr>
              <a:t>Employees at the coffee shop are paid weekly.  </a:t>
            </a:r>
          </a:p>
          <a:p>
            <a:pPr marL="233363" indent="-233363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rgbClr val="54264E"/>
                </a:solidFill>
              </a:rPr>
              <a:t>Your filing status is single with no adjustments on your Form W-4 </a:t>
            </a:r>
            <a:br>
              <a:rPr lang="en-US" altLang="en-US" sz="2400" dirty="0">
                <a:solidFill>
                  <a:srgbClr val="54264E"/>
                </a:solidFill>
              </a:rPr>
            </a:br>
            <a:r>
              <a:rPr lang="en-US" altLang="en-US" sz="2400" dirty="0">
                <a:solidFill>
                  <a:srgbClr val="54264E"/>
                </a:solidFill>
              </a:rPr>
              <a:t>(you make no entries in Steps 2, 3, or 4). </a:t>
            </a:r>
          </a:p>
          <a:p>
            <a:pPr marL="233363" indent="-233363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rgbClr val="54264E"/>
                </a:solidFill>
              </a:rPr>
              <a:t>You’ve worked 40 hours this week at $11/hour.</a:t>
            </a:r>
          </a:p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rgbClr val="00234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24590C-0F89-EEC1-1C27-B29A1DE3A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97" y="2089466"/>
            <a:ext cx="5242447" cy="4134642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3465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0C7EEC98-0716-8CE8-02C2-404234CC32E7}"/>
              </a:ext>
            </a:extLst>
          </p:cNvPr>
          <p:cNvSpPr/>
          <p:nvPr/>
        </p:nvSpPr>
        <p:spPr>
          <a:xfrm>
            <a:off x="1023646" y="0"/>
            <a:ext cx="2577971" cy="3321698"/>
          </a:xfrm>
          <a:prstGeom prst="flowChartDocument">
            <a:avLst/>
          </a:prstGeom>
          <a:solidFill>
            <a:srgbClr val="38A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213C7-1EEC-5684-F49B-75C841815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563" y="264468"/>
            <a:ext cx="2130136" cy="23711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800" b="1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Calculating a Paycheck #1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F6B449-C2CA-A475-7E60-ACEA176B5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61" y="463795"/>
            <a:ext cx="5551509" cy="571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44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24CF30-972A-5513-0696-13BCF66B6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90" y="125892"/>
            <a:ext cx="10058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54264E"/>
                </a:solidFill>
              </a:rPr>
              <a:t>Calculating a Paycheck #2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6D7E0FE1-BB85-DD0B-2AA8-4A349CBCF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27094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C000"/>
                </a:solidFill>
              </a:rPr>
              <a:t>Imagine you are a new assistant manager at a Gourmet Coffee Shop.</a:t>
            </a: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670CCFF4-2AAC-B05A-F380-36E0737E3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" y="2344694"/>
            <a:ext cx="5410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rgbClr val="54264E"/>
                </a:solidFill>
              </a:rPr>
              <a:t>Employees at the coffee shop are paid weekly. 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rgbClr val="54264E"/>
                </a:solidFill>
              </a:rPr>
              <a:t>Your filing status is single with no adjustments on your Form W-4 </a:t>
            </a:r>
            <a:br>
              <a:rPr lang="en-US" altLang="en-US" sz="2400" dirty="0">
                <a:solidFill>
                  <a:srgbClr val="54264E"/>
                </a:solidFill>
              </a:rPr>
            </a:br>
            <a:r>
              <a:rPr lang="en-US" altLang="en-US" sz="2400" dirty="0">
                <a:solidFill>
                  <a:srgbClr val="54264E"/>
                </a:solidFill>
              </a:rPr>
              <a:t>(you make no entries in Steps 2, 3, or 4).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rgbClr val="54264E"/>
                </a:solidFill>
              </a:rPr>
              <a:t>You’ve worked 40 hours this week at $12/hour.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71667F-D385-1880-EA45-0DD709E2C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5" y="2149713"/>
            <a:ext cx="5410200" cy="430316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3356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7DD36EFC-3720-CAB9-1030-9A1ABD57C546}"/>
              </a:ext>
            </a:extLst>
          </p:cNvPr>
          <p:cNvSpPr/>
          <p:nvPr/>
        </p:nvSpPr>
        <p:spPr>
          <a:xfrm>
            <a:off x="1023646" y="0"/>
            <a:ext cx="2577971" cy="3321698"/>
          </a:xfrm>
          <a:prstGeom prst="flowChartDocument">
            <a:avLst/>
          </a:prstGeom>
          <a:solidFill>
            <a:srgbClr val="FBA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A45911-CDE0-86DC-C1F0-C2435406B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563" y="264468"/>
            <a:ext cx="2130136" cy="23711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800" b="1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Calculating a Paycheck #2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C2F939-2533-0264-2971-C6211B584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21" y="428206"/>
            <a:ext cx="6030167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23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1CE0FFF-F6A4-52AF-9772-FE4ADC5B4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82282"/>
            <a:ext cx="10058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54264E"/>
                </a:solidFill>
              </a:rPr>
              <a:t>Getting Paid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19281AC-52DD-D08E-E615-17C3E9512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063357"/>
            <a:ext cx="10058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00B050"/>
                </a:solidFill>
              </a:rPr>
              <a:t>Go Green With Your Green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EA41C7D6-1386-B30B-36D1-241A2836B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762" y="2043514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54264E"/>
                </a:solidFill>
              </a:rPr>
              <a:t>1. Use direct deposit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B79FE7F6-FE12-5DB2-C1FF-7DBA32643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763" y="2567389"/>
            <a:ext cx="104689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4488" indent="-344488"/>
            <a:r>
              <a:rPr lang="en-US" altLang="en-US" sz="2800" b="1" dirty="0">
                <a:solidFill>
                  <a:srgbClr val="54264E"/>
                </a:solidFill>
              </a:rPr>
              <a:t>2. If you don’t have a bank account, ask your company to pay you with a paycard.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1F576B-3F8D-A8FF-8A5E-2E1DEE24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59" y="4293022"/>
            <a:ext cx="5963482" cy="2076740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0E1795AC-46FD-F4D9-344E-29EB3A7B6097}"/>
              </a:ext>
            </a:extLst>
          </p:cNvPr>
          <p:cNvSpPr txBox="1"/>
          <p:nvPr/>
        </p:nvSpPr>
        <p:spPr>
          <a:xfrm>
            <a:off x="10936714" y="6487149"/>
            <a:ext cx="12268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#payrollweek</a:t>
            </a:r>
          </a:p>
        </p:txBody>
      </p:sp>
    </p:spTree>
    <p:extLst>
      <p:ext uri="{BB962C8B-B14F-4D97-AF65-F5344CB8AC3E}">
        <p14:creationId xmlns:p14="http://schemas.microsoft.com/office/powerpoint/2010/main" val="3729718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3B45692C-864B-6F7C-768B-D670D65DEA97}"/>
              </a:ext>
            </a:extLst>
          </p:cNvPr>
          <p:cNvSpPr txBox="1"/>
          <p:nvPr/>
        </p:nvSpPr>
        <p:spPr>
          <a:xfrm>
            <a:off x="10936714" y="6487149"/>
            <a:ext cx="12268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#payrollweek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049700-E076-2340-7AE8-42B4F2D40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66" y="823206"/>
            <a:ext cx="7218267" cy="55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20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C88B4A9-5D65-517C-8793-39EBF6D342CA}"/>
              </a:ext>
            </a:extLst>
          </p:cNvPr>
          <p:cNvSpPr txBox="1"/>
          <p:nvPr/>
        </p:nvSpPr>
        <p:spPr>
          <a:xfrm>
            <a:off x="10936714" y="6487149"/>
            <a:ext cx="12268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#payrollweek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8389C76A-A8E7-2353-4442-8EE02BF86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247" y="1498413"/>
            <a:ext cx="104827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4488" indent="-344488">
              <a:spcBef>
                <a:spcPct val="50000"/>
              </a:spcBef>
            </a:pPr>
            <a:r>
              <a:rPr lang="en-US" altLang="en-US" sz="2800" b="1" dirty="0"/>
              <a:t>1. Should Bobby ask to be paid differently if he opens a bank account while working for the coffee shop?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464F8CC-E65C-A798-0118-316EBCF9D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837" y="476617"/>
            <a:ext cx="3056326" cy="6983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5400" b="1" dirty="0">
                <a:solidFill>
                  <a:srgbClr val="54264E"/>
                </a:solidFill>
                <a:latin typeface="+mn-lt"/>
                <a:ea typeface="+mj-ea"/>
                <a:cs typeface="+mj-cs"/>
              </a:rPr>
              <a:t>Questions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E21A6950-48DE-005E-114B-1328E4EAB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331" y="2581712"/>
            <a:ext cx="712295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i="1" dirty="0">
                <a:solidFill>
                  <a:srgbClr val="00B050"/>
                </a:solidFill>
              </a:rPr>
              <a:t>Yes, he should ask to be paid by direct deposit.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8910AEE7-56B4-D191-A01E-0BBD87B23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248" y="3429000"/>
            <a:ext cx="1067872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4488" indent="-344488">
              <a:spcBef>
                <a:spcPct val="50000"/>
              </a:spcBef>
            </a:pPr>
            <a:r>
              <a:rPr lang="en-US" altLang="en-US" sz="2800" b="1" dirty="0"/>
              <a:t>2. Valerie just opened a bank account and started working for a local restaurant that offers paycards and direct deposit. How should she ask to be paid?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F2F4968F-8D1E-0B4B-B4DA-333FA860D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331" y="4870708"/>
            <a:ext cx="98614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i="1" dirty="0">
                <a:solidFill>
                  <a:srgbClr val="00B050"/>
                </a:solidFill>
              </a:rPr>
              <a:t>She should ask to be paid by direct deposit.</a:t>
            </a:r>
          </a:p>
        </p:txBody>
      </p:sp>
    </p:spTree>
    <p:extLst>
      <p:ext uri="{BB962C8B-B14F-4D97-AF65-F5344CB8AC3E}">
        <p14:creationId xmlns:p14="http://schemas.microsoft.com/office/powerpoint/2010/main" val="374150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FE6C338F-B317-4AAF-B5C3-071FEB9C41CE}"/>
              </a:ext>
            </a:extLst>
          </p:cNvPr>
          <p:cNvSpPr txBox="1"/>
          <p:nvPr/>
        </p:nvSpPr>
        <p:spPr>
          <a:xfrm>
            <a:off x="10936714" y="6487149"/>
            <a:ext cx="12268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#payrollweek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E2A20CE-71A8-86E6-0A64-9D374F26A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9747" y="522981"/>
            <a:ext cx="6472505" cy="6983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5400" b="1" dirty="0">
                <a:solidFill>
                  <a:srgbClr val="54264E"/>
                </a:solidFill>
                <a:latin typeface="+mn-lt"/>
                <a:ea typeface="+mj-ea"/>
                <a:cs typeface="+mj-cs"/>
              </a:rPr>
              <a:t>Questions </a:t>
            </a:r>
            <a:r>
              <a:rPr lang="en-US" altLang="en-US" sz="5400" b="1" i="1" dirty="0">
                <a:solidFill>
                  <a:srgbClr val="54264E"/>
                </a:solidFill>
                <a:latin typeface="+mn-lt"/>
                <a:ea typeface="+mj-ea"/>
                <a:cs typeface="+mj-cs"/>
              </a:rPr>
              <a:t>(continued)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DA3F539B-9158-CBFE-50D5-18C9F84E6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72" y="1497561"/>
            <a:ext cx="10608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/>
              <a:t>3. Emily’s company pays employees by direct deposit or paycards only. Emily doesn’t have a bank account. How should she ask to be paid?</a:t>
            </a: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8CA78DF4-2DA7-B1A4-ECB3-C7ED7CCDD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573" y="2558095"/>
            <a:ext cx="770614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i="1" dirty="0">
                <a:solidFill>
                  <a:srgbClr val="00B050"/>
                </a:solidFill>
              </a:rPr>
              <a:t>She should ask to be paid by paycard.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C5D35A-BB30-919A-7C7B-29B9F41C7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984" y="3500379"/>
            <a:ext cx="456403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0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C3072999-2C1B-92FD-2A9B-74A52E951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835" y="442686"/>
            <a:ext cx="889233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b="1" dirty="0">
                <a:solidFill>
                  <a:srgbClr val="54264E"/>
                </a:solidFill>
                <a:latin typeface="+mn-lt"/>
              </a:rPr>
              <a:t>Presented By: </a:t>
            </a:r>
          </a:p>
          <a:p>
            <a:pPr algn="ctr">
              <a:spcBef>
                <a:spcPct val="50000"/>
              </a:spcBef>
            </a:pPr>
            <a:endParaRPr lang="en-US" altLang="en-US" sz="4800" b="1" i="1" dirty="0">
              <a:solidFill>
                <a:srgbClr val="54264E"/>
              </a:solidFill>
              <a:latin typeface="+mn-lt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4800" b="1" i="1" dirty="0">
                <a:solidFill>
                  <a:srgbClr val="54264E"/>
                </a:solidFill>
                <a:latin typeface="+mn-lt"/>
              </a:rPr>
              <a:t>Insert Name(s)</a:t>
            </a:r>
          </a:p>
          <a:p>
            <a:pPr algn="ctr">
              <a:spcBef>
                <a:spcPct val="50000"/>
              </a:spcBef>
            </a:pPr>
            <a:endParaRPr lang="en-US" altLang="en-US" sz="3300" b="1" i="1" dirty="0">
              <a:solidFill>
                <a:srgbClr val="54264E"/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en-US" sz="3300" b="1" dirty="0">
              <a:solidFill>
                <a:srgbClr val="54264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4E063-1699-0EA6-9DD5-25082BC55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62" y="5402189"/>
            <a:ext cx="1850428" cy="94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6A9977-8874-70CD-52B2-3F55A27B0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03" y="5546700"/>
            <a:ext cx="1664235" cy="795938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5FDA454D-C974-C54B-2CFB-903332F405FB}"/>
              </a:ext>
            </a:extLst>
          </p:cNvPr>
          <p:cNvSpPr txBox="1"/>
          <p:nvPr/>
        </p:nvSpPr>
        <p:spPr>
          <a:xfrm>
            <a:off x="10930856" y="6487149"/>
            <a:ext cx="1232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#payrollweek</a:t>
            </a:r>
          </a:p>
        </p:txBody>
      </p:sp>
    </p:spTree>
    <p:extLst>
      <p:ext uri="{BB962C8B-B14F-4D97-AF65-F5344CB8AC3E}">
        <p14:creationId xmlns:p14="http://schemas.microsoft.com/office/powerpoint/2010/main" val="2434775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FE6C338F-B317-4AAF-B5C3-071FEB9C41CE}"/>
              </a:ext>
            </a:extLst>
          </p:cNvPr>
          <p:cNvSpPr txBox="1"/>
          <p:nvPr/>
        </p:nvSpPr>
        <p:spPr>
          <a:xfrm>
            <a:off x="10936714" y="6487149"/>
            <a:ext cx="12268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#payrollweek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A92CF91-F14D-9764-2998-800B38594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653" y="432008"/>
            <a:ext cx="52406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54264E"/>
                </a:solidFill>
              </a:rPr>
              <a:t>Minimum Wage</a:t>
            </a: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051EAB57-ED2A-7E83-2CFB-B3AFCB36A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249" y="1746251"/>
            <a:ext cx="78035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C000"/>
                </a:solidFill>
              </a:rPr>
              <a:t>The federal minimum wage is $7.25 per hour.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962CD6-5E6D-6A1B-010F-F1DA68F2E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10" y="2898258"/>
            <a:ext cx="565798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rgbClr val="54264E"/>
                </a:solidFill>
              </a:rPr>
              <a:t>What state do you live in?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C1499385-27CB-249C-7FFF-4BE3F022C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848880"/>
            <a:ext cx="10058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33363" indent="-233363">
              <a:spcBef>
                <a:spcPct val="50000"/>
              </a:spcBef>
            </a:pPr>
            <a:r>
              <a:rPr lang="en-US" altLang="en-US" sz="2800" b="1" dirty="0">
                <a:solidFill>
                  <a:srgbClr val="00B050"/>
                </a:solidFill>
              </a:rPr>
              <a:t>*	As of January 1, 2022, 30 states and the District of Columbia have a minimum wage rate higher than the federal minimum wage.</a:t>
            </a:r>
          </a:p>
        </p:txBody>
      </p:sp>
    </p:spTree>
    <p:extLst>
      <p:ext uri="{BB962C8B-B14F-4D97-AF65-F5344CB8AC3E}">
        <p14:creationId xmlns:p14="http://schemas.microsoft.com/office/powerpoint/2010/main" val="289149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FE6C338F-B317-4AAF-B5C3-071FEB9C41CE}"/>
              </a:ext>
            </a:extLst>
          </p:cNvPr>
          <p:cNvSpPr txBox="1"/>
          <p:nvPr/>
        </p:nvSpPr>
        <p:spPr>
          <a:xfrm>
            <a:off x="10936714" y="6487149"/>
            <a:ext cx="12268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#payrollweek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2E19F4-BFB6-6EBD-1123-81230D487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626" y="65315"/>
            <a:ext cx="73587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54264E"/>
                </a:solidFill>
              </a:rPr>
              <a:t>State Minimum Wages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70BA0-9106-3B3C-4B95-F910D5A3F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99" y="1198018"/>
            <a:ext cx="5613599" cy="53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48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0CA71982-65E2-E602-3DDA-F59C96C7A54A}"/>
              </a:ext>
            </a:extLst>
          </p:cNvPr>
          <p:cNvSpPr txBox="1"/>
          <p:nvPr/>
        </p:nvSpPr>
        <p:spPr>
          <a:xfrm>
            <a:off x="10936714" y="6487149"/>
            <a:ext cx="12268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#payrollweek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CB6DD7-9DF6-87D9-F3F6-4A6B76CD201F}"/>
              </a:ext>
            </a:extLst>
          </p:cNvPr>
          <p:cNvSpPr txBox="1">
            <a:spLocks/>
          </p:cNvSpPr>
          <p:nvPr/>
        </p:nvSpPr>
        <p:spPr>
          <a:xfrm>
            <a:off x="3845961" y="390838"/>
            <a:ext cx="4500077" cy="829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54264E"/>
                </a:solidFill>
                <a:latin typeface="+mn-lt"/>
              </a:rPr>
              <a:t>Overtime Pay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83A3AF-9376-B0FD-E9A8-8D808A373241}"/>
              </a:ext>
            </a:extLst>
          </p:cNvPr>
          <p:cNvSpPr txBox="1">
            <a:spLocks/>
          </p:cNvSpPr>
          <p:nvPr/>
        </p:nvSpPr>
        <p:spPr>
          <a:xfrm>
            <a:off x="576943" y="1825625"/>
            <a:ext cx="11038114" cy="1211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By federal law, your employer is required to pay an overtime rate of at least 1.5 times your regular pay for all hours worked over 40 in one week.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2B8608-5F1A-6361-8502-D27EE35A3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98" y="3200936"/>
            <a:ext cx="3160056" cy="2964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1351E-E08F-0E9B-4F84-FAA7B54454E1}"/>
              </a:ext>
            </a:extLst>
          </p:cNvPr>
          <p:cNvSpPr txBox="1"/>
          <p:nvPr/>
        </p:nvSpPr>
        <p:spPr>
          <a:xfrm>
            <a:off x="5107580" y="3036815"/>
            <a:ext cx="65074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4264E"/>
                </a:solidFill>
              </a:rPr>
              <a:t>Example:</a:t>
            </a:r>
          </a:p>
          <a:p>
            <a:endParaRPr lang="en-US" sz="1100" b="1" dirty="0">
              <a:solidFill>
                <a:srgbClr val="54264E"/>
              </a:solidFill>
            </a:endParaRPr>
          </a:p>
          <a:p>
            <a:r>
              <a:rPr lang="en-US" sz="2400" dirty="0">
                <a:solidFill>
                  <a:srgbClr val="54264E"/>
                </a:solidFill>
                <a:latin typeface="+mj-lt"/>
              </a:rPr>
              <a:t>You work 48 hours in one week at 11 per hour.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22D86F-DE17-BFA5-77FA-135E54E1BF09}"/>
              </a:ext>
            </a:extLst>
          </p:cNvPr>
          <p:cNvSpPr txBox="1"/>
          <p:nvPr/>
        </p:nvSpPr>
        <p:spPr>
          <a:xfrm>
            <a:off x="5107582" y="4221609"/>
            <a:ext cx="4678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4264E"/>
                </a:solidFill>
              </a:rPr>
              <a:t>$11 per hour x 48 hours = $528</a:t>
            </a:r>
            <a:endParaRPr lang="en-US" sz="2400" dirty="0">
              <a:solidFill>
                <a:srgbClr val="54264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1FE39D-6BEA-F233-9780-F375B8953038}"/>
              </a:ext>
            </a:extLst>
          </p:cNvPr>
          <p:cNvSpPr txBox="1"/>
          <p:nvPr/>
        </p:nvSpPr>
        <p:spPr>
          <a:xfrm>
            <a:off x="5107581" y="4756645"/>
            <a:ext cx="493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4264E"/>
                </a:solidFill>
              </a:rPr>
              <a:t>$11 per hour x 8 hours x .5 = $44</a:t>
            </a:r>
            <a:endParaRPr lang="en-US" sz="2400" dirty="0">
              <a:solidFill>
                <a:srgbClr val="54264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A212CF-4D80-2823-1862-E2F4B7B71931}"/>
              </a:ext>
            </a:extLst>
          </p:cNvPr>
          <p:cNvSpPr txBox="1"/>
          <p:nvPr/>
        </p:nvSpPr>
        <p:spPr>
          <a:xfrm>
            <a:off x="5107582" y="5291682"/>
            <a:ext cx="4678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4264E"/>
                </a:solidFill>
              </a:rPr>
              <a:t>Gross Pay = $528 + $44 = $572</a:t>
            </a:r>
            <a:endParaRPr lang="en-US" sz="2400" dirty="0">
              <a:solidFill>
                <a:srgbClr val="542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67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8CF8A417-18E9-F168-D516-4D8EE439090F}"/>
              </a:ext>
            </a:extLst>
          </p:cNvPr>
          <p:cNvSpPr txBox="1"/>
          <p:nvPr/>
        </p:nvSpPr>
        <p:spPr>
          <a:xfrm>
            <a:off x="10936714" y="6487149"/>
            <a:ext cx="12268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#payrollweek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E94C5B-DDF1-1189-3184-44708CD85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48" y="90619"/>
            <a:ext cx="8663303" cy="667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10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7CD15CAA-0D70-C8AB-5AA3-5E8B92A88F60}"/>
              </a:ext>
            </a:extLst>
          </p:cNvPr>
          <p:cNvSpPr txBox="1"/>
          <p:nvPr/>
        </p:nvSpPr>
        <p:spPr>
          <a:xfrm>
            <a:off x="10936714" y="6487149"/>
            <a:ext cx="12268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#payrollweek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42A090B-1C69-098F-985C-1FA7E3622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042" y="207585"/>
            <a:ext cx="676991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FBAD41"/>
                </a:solidFill>
              </a:rPr>
              <a:t>For more information, log on to: </a:t>
            </a:r>
            <a:r>
              <a:rPr lang="en-US" sz="3400" b="1" dirty="0">
                <a:solidFill>
                  <a:srgbClr val="54264E"/>
                </a:solidFill>
              </a:rPr>
              <a:t>www.nationalpayrollweek.com</a:t>
            </a:r>
            <a:endParaRPr lang="en-US" sz="3400" b="1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E68AA-E87E-ED7B-4B37-D6A08497F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24" y="1346358"/>
            <a:ext cx="6894352" cy="531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1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794AA649-C05C-29FB-3FF6-C60C93D5A0C2}"/>
              </a:ext>
            </a:extLst>
          </p:cNvPr>
          <p:cNvSpPr txBox="1"/>
          <p:nvPr/>
        </p:nvSpPr>
        <p:spPr>
          <a:xfrm>
            <a:off x="10930856" y="6487149"/>
            <a:ext cx="1232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#payrollweek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06767C2-B7D2-35A6-BD4D-CB5013D30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72323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54264E"/>
                </a:solidFill>
              </a:rPr>
              <a:t>You got a job!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8AC0CFD-6ADE-1E6C-CCD0-74D23310D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34" y="1865870"/>
            <a:ext cx="54114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 i="1" dirty="0">
                <a:solidFill>
                  <a:srgbClr val="FFC000"/>
                </a:solidFill>
              </a:rPr>
              <a:t>On your first day of work…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EDD89805-BEC4-C676-3139-A1B2F2537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33" y="2673738"/>
            <a:ext cx="693981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33363" indent="-23336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54264E"/>
                </a:solidFill>
              </a:rPr>
              <a:t>You will fill out a Form W-4.</a:t>
            </a:r>
          </a:p>
          <a:p>
            <a:pPr marL="233363" indent="-23336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54264E"/>
                </a:solidFill>
              </a:rPr>
              <a:t>It affects how much money you take home each paycheck.</a:t>
            </a:r>
          </a:p>
          <a:p>
            <a:pPr marL="233363" indent="-23336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54264E"/>
                </a:solidFill>
              </a:rPr>
              <a:t>Understand it and fill it out correctly.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09031C-9153-52F2-2304-31AFABF290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98" y="1681734"/>
            <a:ext cx="2740254" cy="43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54AFD92A-3003-5B92-77FB-ED0F2A6B1089}"/>
              </a:ext>
            </a:extLst>
          </p:cNvPr>
          <p:cNvSpPr txBox="1"/>
          <p:nvPr/>
        </p:nvSpPr>
        <p:spPr>
          <a:xfrm>
            <a:off x="10930856" y="6487149"/>
            <a:ext cx="1232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#payrollweek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B5D39D6-1A7C-F179-1B74-87B7117B0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645" y="448498"/>
            <a:ext cx="89207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54264E"/>
                </a:solidFill>
              </a:rPr>
              <a:t>You got your first paycheck!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DA11AD-4E67-610B-92A9-FBBD8FF40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57749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 i="1" dirty="0">
                <a:solidFill>
                  <a:srgbClr val="FFC000"/>
                </a:solidFill>
              </a:rPr>
              <a:t>What are all these deductions from my paycheck?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BEDD9-7673-478C-4925-312D530A0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22" y="2935288"/>
            <a:ext cx="533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dirty="0">
                <a:solidFill>
                  <a:srgbClr val="54264E"/>
                </a:solidFill>
              </a:rPr>
              <a:t>GROSS PAY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701F722F-0E8A-73C9-30AB-6BCBA8985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621" y="3581400"/>
            <a:ext cx="106726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/>
              <a:t>The total amount of money earned before any deductions are made.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3D70AF3-B8E7-0FBD-FC87-00BFBAB81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2" y="4800601"/>
            <a:ext cx="236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dirty="0">
                <a:solidFill>
                  <a:srgbClr val="54264E"/>
                </a:solidFill>
              </a:rPr>
              <a:t>NET PAY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87A1E9E2-837A-CC04-8059-EC43FD8A1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622" y="5378450"/>
            <a:ext cx="10066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dirty="0"/>
              <a:t>The amount left after all deductions are taken out of the gross pay. </a:t>
            </a:r>
          </a:p>
        </p:txBody>
      </p:sp>
    </p:spTree>
    <p:extLst>
      <p:ext uri="{BB962C8B-B14F-4D97-AF65-F5344CB8AC3E}">
        <p14:creationId xmlns:p14="http://schemas.microsoft.com/office/powerpoint/2010/main" val="408886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E0D1814A-1FB3-B100-5505-72469F67F650}"/>
              </a:ext>
            </a:extLst>
          </p:cNvPr>
          <p:cNvSpPr txBox="1"/>
          <p:nvPr/>
        </p:nvSpPr>
        <p:spPr>
          <a:xfrm>
            <a:off x="10930856" y="6487149"/>
            <a:ext cx="1232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#payrollweek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CB1FCB-E8DF-A0A9-A923-845F0F02B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" y="1379697"/>
            <a:ext cx="10509250" cy="4098606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A2A62C-B4FA-3460-3F37-D18A6913F9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38A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97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B88D3E6-595D-ECF0-E9E4-775A88C1B5FB}"/>
              </a:ext>
            </a:extLst>
          </p:cNvPr>
          <p:cNvSpPr txBox="1"/>
          <p:nvPr/>
        </p:nvSpPr>
        <p:spPr>
          <a:xfrm>
            <a:off x="10930856" y="6487149"/>
            <a:ext cx="1232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#payrollweek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978337-3C7D-DCD1-8665-F6FA819B7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37" y="1123628"/>
            <a:ext cx="6992326" cy="46107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4BBD1A-37BB-F38C-7681-706A284B80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38A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41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432FE22C-9051-9975-D148-B94FCB8BE295}"/>
              </a:ext>
            </a:extLst>
          </p:cNvPr>
          <p:cNvSpPr txBox="1"/>
          <p:nvPr/>
        </p:nvSpPr>
        <p:spPr>
          <a:xfrm>
            <a:off x="10930856" y="6487149"/>
            <a:ext cx="1232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#payrollweek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87FFAA2-F888-485A-237F-5D1F0307B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07" y="0"/>
            <a:ext cx="1204938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5800" b="1" dirty="0">
                <a:solidFill>
                  <a:srgbClr val="54264E"/>
                </a:solidFill>
              </a:rPr>
              <a:t>Need Help Filling out Your Form W-4?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C4CEB-A163-D2E6-C9BA-22A19F939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570" y="6222322"/>
            <a:ext cx="8531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54264E"/>
                </a:solidFill>
              </a:rPr>
              <a:t>Visit </a:t>
            </a:r>
            <a:r>
              <a:rPr lang="en-US" b="1" dirty="0">
                <a:solidFill>
                  <a:srgbClr val="54264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https://www.irs.gov/individuals/tax-withholding-estimator</a:t>
            </a:r>
            <a:r>
              <a:rPr lang="en-US" b="1" dirty="0">
                <a:solidFill>
                  <a:srgbClr val="54264E"/>
                </a:solidFill>
              </a:rPr>
              <a:t> for more information.</a:t>
            </a:r>
            <a:endParaRPr lang="en-US" altLang="en-US" b="1" dirty="0">
              <a:solidFill>
                <a:srgbClr val="54264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E04E93-E3C5-F9D4-7732-FED5FC22D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90" y="1058051"/>
            <a:ext cx="7348965" cy="5065172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sx="1000" sy="1000" algn="tl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0513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BF8CBE0E-3100-2F46-058E-22106650D497}"/>
              </a:ext>
            </a:extLst>
          </p:cNvPr>
          <p:cNvSpPr txBox="1"/>
          <p:nvPr/>
        </p:nvSpPr>
        <p:spPr>
          <a:xfrm>
            <a:off x="10930856" y="6487149"/>
            <a:ext cx="1232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#payrollweek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DDA91D1-4539-F8FA-0E0F-0043E2F87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348" y="445568"/>
            <a:ext cx="73893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54264E"/>
                </a:solidFill>
              </a:rPr>
              <a:t>Filling Out Form W-4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C161BC-4A4C-C64B-6DAA-96B027FC9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984726"/>
            <a:ext cx="38505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54264E"/>
                </a:solidFill>
              </a:rPr>
              <a:t>You are single,</a:t>
            </a:r>
          </a:p>
          <a:p>
            <a:pPr algn="ctr"/>
            <a:r>
              <a:rPr lang="en-US" altLang="en-US" sz="3600" b="1" dirty="0">
                <a:solidFill>
                  <a:srgbClr val="54264E"/>
                </a:solidFill>
              </a:rPr>
              <a:t>with only one job.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B2C87-DFE5-659E-5A82-D8CDBBCB8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917" y="2153729"/>
            <a:ext cx="28103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800" b="1" dirty="0">
                <a:solidFill>
                  <a:srgbClr val="FFC000"/>
                </a:solidFill>
              </a:rPr>
              <a:t>EXAMPLE: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CA0D8-82FB-7139-F209-CF35241D5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17" y="2053061"/>
            <a:ext cx="4155429" cy="337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28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24C81C41-057C-C0C4-F5C9-FAE515880678}"/>
              </a:ext>
            </a:extLst>
          </p:cNvPr>
          <p:cNvSpPr txBox="1"/>
          <p:nvPr/>
        </p:nvSpPr>
        <p:spPr>
          <a:xfrm>
            <a:off x="10930856" y="6487149"/>
            <a:ext cx="1232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#payrollweek</a:t>
            </a:r>
          </a:p>
        </p:txBody>
      </p:sp>
      <p:sp>
        <p:nvSpPr>
          <p:cNvPr id="3" name="Flowchart: Document 2">
            <a:extLst>
              <a:ext uri="{FF2B5EF4-FFF2-40B4-BE49-F238E27FC236}">
                <a16:creationId xmlns:a16="http://schemas.microsoft.com/office/drawing/2014/main" id="{7DD36D1B-058F-F4EC-2FB2-3F2F76C68028}"/>
              </a:ext>
            </a:extLst>
          </p:cNvPr>
          <p:cNvSpPr/>
          <p:nvPr/>
        </p:nvSpPr>
        <p:spPr>
          <a:xfrm>
            <a:off x="1023646" y="0"/>
            <a:ext cx="2577971" cy="3321698"/>
          </a:xfrm>
          <a:prstGeom prst="flowChartDocument">
            <a:avLst/>
          </a:prstGeom>
          <a:solidFill>
            <a:srgbClr val="38A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C4FE4775-759E-BE88-0EB9-4037BC9B1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603" y="264468"/>
            <a:ext cx="2354055" cy="23711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600" b="1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2022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600" b="1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Form W-4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06F80-4708-B381-EA32-36F0D01EA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60" y="152885"/>
            <a:ext cx="5386777" cy="655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31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718</Words>
  <Application>Microsoft Office PowerPoint</Application>
  <PresentationFormat>Widescreen</PresentationFormat>
  <Paragraphs>102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Crise</dc:creator>
  <cp:lastModifiedBy>Cynthia Crise</cp:lastModifiedBy>
  <cp:revision>4</cp:revision>
  <dcterms:created xsi:type="dcterms:W3CDTF">2022-05-24T19:16:26Z</dcterms:created>
  <dcterms:modified xsi:type="dcterms:W3CDTF">2022-05-24T19:31:42Z</dcterms:modified>
</cp:coreProperties>
</file>